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9" r:id="rId4"/>
    <p:sldId id="263" r:id="rId5"/>
    <p:sldId id="271" r:id="rId6"/>
    <p:sldId id="284" r:id="rId7"/>
    <p:sldId id="285" r:id="rId8"/>
    <p:sldId id="286" r:id="rId9"/>
    <p:sldId id="287" r:id="rId1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Хамардюк Анна Владимировна" initials="ХАВ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CCFF"/>
    <a:srgbClr val="A7E2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467" autoAdjust="0"/>
    <p:restoredTop sz="94673" autoAdjust="0"/>
  </p:normalViewPr>
  <p:slideViewPr>
    <p:cSldViewPr snapToGrid="0">
      <p:cViewPr>
        <p:scale>
          <a:sx n="80" d="100"/>
          <a:sy n="80" d="100"/>
        </p:scale>
        <p:origin x="-1016" y="-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000"/>
            </a:pPr>
            <a:r>
              <a:rPr lang="ru-RU" sz="2000" dirty="0" smtClean="0"/>
              <a:t>Бюджет отрасли (млрд. руб.)</a:t>
            </a:r>
            <a:endParaRPr lang="ru-RU" sz="20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C000"/>
            </a:solidFill>
            <a:ln w="17526">
              <a:solidFill>
                <a:srgbClr val="0000FF"/>
              </a:solidFill>
            </a:ln>
          </c:spPr>
          <c:dLbls>
            <c:dLbl>
              <c:idx val="0"/>
              <c:layout>
                <c:manualLayout>
                  <c:x val="3.1390186912388734E-3"/>
                  <c:y val="0.160949463719807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BE2-4B53-ABA3-D14DB44FD1BF}"/>
                </c:ext>
              </c:extLst>
            </c:dLbl>
            <c:dLbl>
              <c:idx val="1"/>
              <c:layout>
                <c:manualLayout>
                  <c:x val="4.5785343238814334E-3"/>
                  <c:y val="0.1458092039869876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BE2-4B53-ABA3-D14DB44FD1BF}"/>
                </c:ext>
              </c:extLst>
            </c:dLbl>
            <c:dLbl>
              <c:idx val="2"/>
              <c:layout>
                <c:manualLayout>
                  <c:x val="-2.9904544478367287E-3"/>
                  <c:y val="0.15016466040998486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BE2-4B53-ABA3-D14DB44FD1BF}"/>
                </c:ext>
              </c:extLst>
            </c:dLbl>
            <c:dLbl>
              <c:idx val="3"/>
              <c:layout>
                <c:manualLayout>
                  <c:x val="-8.8680247564139558E-2"/>
                  <c:y val="-6.980559138203237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E2-4B53-ABA3-D14DB44FD1BF}"/>
                </c:ext>
              </c:extLst>
            </c:dLbl>
            <c:dLbl>
              <c:idx val="4"/>
              <c:layout>
                <c:manualLayout>
                  <c:x val="-2.7083333333333393E-2"/>
                  <c:y val="-5.00000000000000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E2-4B53-ABA3-D14DB44FD1BF}"/>
                </c:ext>
              </c:extLst>
            </c:dLbl>
            <c:dLbl>
              <c:idx val="5"/>
              <c:layout>
                <c:manualLayout>
                  <c:x val="-2.5000000000000005E-2"/>
                  <c:y val="-4.687499999999999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E2-4B53-ABA3-D14DB44FD1BF}"/>
                </c:ext>
              </c:extLst>
            </c:dLbl>
            <c:dLbl>
              <c:idx val="6"/>
              <c:layout>
                <c:manualLayout>
                  <c:x val="-3.3333333333333347E-2"/>
                  <c:y val="-4.687499999999999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E2-4B53-ABA3-D14DB44FD1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30.3</c:v>
                </c:pt>
                <c:pt idx="1">
                  <c:v>32.700000000000003</c:v>
                </c:pt>
                <c:pt idx="2">
                  <c:v>34.800000000000004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BE2-4B53-ABA3-D14DB44FD1BF}"/>
            </c:ext>
          </c:extLst>
        </c:ser>
        <c:dLbls/>
        <c:axId val="97108736"/>
        <c:axId val="97110272"/>
      </c:barChart>
      <c:catAx>
        <c:axId val="971087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97110272"/>
        <c:crosses val="autoZero"/>
        <c:auto val="1"/>
        <c:lblAlgn val="ctr"/>
        <c:lblOffset val="100"/>
      </c:catAx>
      <c:valAx>
        <c:axId val="97110272"/>
        <c:scaling>
          <c:orientation val="minMax"/>
          <c:max val="35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97108736"/>
        <c:crosses val="autoZero"/>
        <c:crossBetween val="between"/>
        <c:majorUnit val="10"/>
      </c:valAx>
      <c:spPr>
        <a:noFill/>
        <a:ln w="16907">
          <a:noFill/>
        </a:ln>
      </c:spPr>
    </c:plotArea>
    <c:plotVisOnly val="1"/>
    <c:dispBlanksAs val="gap"/>
  </c:chart>
  <c:txPr>
    <a:bodyPr/>
    <a:lstStyle/>
    <a:p>
      <a:pPr>
        <a:defRPr sz="62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6386473E-EA6D-4B2F-8219-1932C0B82445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605122B0-DEBF-4B19-8A6C-1C35CADB6F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7783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B2BA15DD-5DF1-443D-8727-AA9EE9E27148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4678"/>
            <a:ext cx="5487041" cy="4476512"/>
          </a:xfrm>
          <a:prstGeom prst="rect">
            <a:avLst/>
          </a:prstGeom>
        </p:spPr>
        <p:txBody>
          <a:bodyPr vert="horz" lIns="91879" tIns="45939" rIns="91879" bIns="4593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A81DB97B-EF70-4AEF-A270-A0AF6D378F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641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1585ACEA-AD5C-469D-9EE2-3FD8BABC5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02171" y="392588"/>
            <a:ext cx="530575" cy="67849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EA306B7-7481-4E4D-A98B-28AC777BAB0D}"/>
              </a:ext>
            </a:extLst>
          </p:cNvPr>
          <p:cNvSpPr/>
          <p:nvPr userDrawn="1"/>
        </p:nvSpPr>
        <p:spPr>
          <a:xfrm>
            <a:off x="457200" y="923924"/>
            <a:ext cx="7699025" cy="920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30998" cy="649286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1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BC8BC777-2EF7-4F34-8021-20EAE8944863}"/>
              </a:ext>
            </a:extLst>
          </p:cNvPr>
          <p:cNvSpPr/>
          <p:nvPr userDrawn="1"/>
        </p:nvSpPr>
        <p:spPr>
          <a:xfrm>
            <a:off x="8333921" y="6126163"/>
            <a:ext cx="467179" cy="46717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0FEDE5E-C35E-40AC-892C-1FCF350A33D1}"/>
              </a:ext>
            </a:extLst>
          </p:cNvPr>
          <p:cNvSpPr txBox="1"/>
          <p:nvPr userDrawn="1"/>
        </p:nvSpPr>
        <p:spPr>
          <a:xfrm>
            <a:off x="8298898" y="6191760"/>
            <a:ext cx="530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0A15F720-E54B-473A-B671-02B4A2D0721C}" type="slidenum">
              <a:rPr lang="ru-RU" sz="1400" smtClean="0">
                <a:solidFill>
                  <a:srgbClr val="00B0F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400" dirty="0">
              <a:solidFill>
                <a:srgbClr val="00B0F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874BF-70B1-4619-8E83-A885DAEB3A69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_____Microsoft_Office_Excel_97-20031.xls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3A31C46E-BEF1-48B5-8B3E-3DB8EA2B17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96100" y="2150929"/>
            <a:ext cx="1675389" cy="2142483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DF5C2332-5309-4435-B45C-F923A7250E5A}"/>
              </a:ext>
            </a:extLst>
          </p:cNvPr>
          <p:cNvSpPr/>
          <p:nvPr/>
        </p:nvSpPr>
        <p:spPr>
          <a:xfrm>
            <a:off x="633048" y="3830444"/>
            <a:ext cx="6028102" cy="2824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55576" y="1041400"/>
            <a:ext cx="6523047" cy="2651901"/>
          </a:xfrm>
        </p:spPr>
        <p:txBody>
          <a:bodyPr anchor="t" anchorCtr="0">
            <a:noAutofit/>
          </a:bodyPr>
          <a:lstStyle/>
          <a:p>
            <a:pPr algn="ctr"/>
            <a:r>
              <a:rPr lang="ru-RU" sz="2700" b="1" dirty="0">
                <a:solidFill>
                  <a:schemeClr val="accent1">
                    <a:lumMod val="75000"/>
                  </a:schemeClr>
                </a:solidFill>
              </a:rPr>
              <a:t>Основные цели и промежуточные результаты реализации в Самарской области национальных проектов в сфере образования</a:t>
            </a:r>
            <a:endParaRPr lang="ru-RU" sz="2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65498" y="3825791"/>
            <a:ext cx="3060340" cy="29659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b="1" dirty="0" smtClean="0">
                <a:solidFill>
                  <a:schemeClr val="bg1"/>
                </a:solidFill>
              </a:rPr>
              <a:t>01.01.2019 – 31.12.2024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425901"/>
            <a:ext cx="7931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Куратор: </a:t>
            </a:r>
            <a:r>
              <a:rPr lang="ru-RU" sz="14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Фетисов А.Б., заместитель председателя Правительства Самарской области</a:t>
            </a:r>
          </a:p>
          <a:p>
            <a:r>
              <a:rPr lang="ru-RU" sz="1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ru-RU" sz="1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Руководитель: </a:t>
            </a:r>
            <a:r>
              <a:rPr lang="ru-RU" sz="1400" b="1" dirty="0" err="1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Акопьян</a:t>
            </a:r>
            <a:r>
              <a:rPr lang="ru-RU" sz="14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В.А., министр образования и науки Самарской области</a:t>
            </a:r>
            <a:endParaRPr lang="ru-RU" sz="1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250" y="5817385"/>
            <a:ext cx="86663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Акопьян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В.А., министр образования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и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науки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Самарской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области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12 февраля 2019 г.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22215433"/>
              </p:ext>
            </p:extLst>
          </p:nvPr>
        </p:nvGraphicFramePr>
        <p:xfrm>
          <a:off x="125184" y="1676450"/>
          <a:ext cx="886755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5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86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147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057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3970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71130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 образования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Юрид</a:t>
                      </a:r>
                      <a:r>
                        <a:rPr lang="ru-RU" sz="1400" dirty="0" smtClean="0"/>
                        <a:t>. лиц / в т.ч. сельских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Филиалов и структур. </a:t>
                      </a:r>
                      <a:r>
                        <a:rPr lang="ru-RU" sz="1400" dirty="0" err="1" smtClean="0"/>
                        <a:t>подразд</a:t>
                      </a:r>
                      <a:r>
                        <a:rPr lang="ru-RU" sz="1400" dirty="0" smtClean="0"/>
                        <a:t>. /</a:t>
                      </a:r>
                      <a:r>
                        <a:rPr lang="ru-RU" sz="1400" baseline="0" dirty="0" smtClean="0"/>
                        <a:t> в т.ч. сельских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Педагог</a:t>
                      </a:r>
                      <a:r>
                        <a:rPr lang="ru-RU" sz="1400" baseline="0" dirty="0" smtClean="0"/>
                        <a:t>ов (учителей) / в т.ч. доля до 35 лет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Обучающихся (тыс. чел.)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Примечания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Дошкольное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337 / 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541 /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328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14986 / 23,1%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157,7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Актуальная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очередь для детей до 3 лет – 4 166 чел., 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от 3 до 7 лет – 4 909 чел.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Общее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690 / 321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168 / 167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19661 / 22,2%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328,3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Во 2-ю смену обучаются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417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чел. (9,3%)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Малокомплектных школ (с учётом филиалов)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- 260 (30,3%)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Дополнительное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84 / 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76 / 53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6703 /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28%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325,8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Охват детей программами технической и естественнонаучной направленности – 39 239 чел. (14,8%)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СПО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69 / 16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24 / 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3688 / 21,2%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69,7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35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учреждений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СПО (50,7%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) организуют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дуальное обучение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58  учреждений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СПО (84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) участвуют в движении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</a:rPr>
                        <a:t>ВорлдСкиллс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178130" y="0"/>
            <a:ext cx="812353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Актуальные характеристики системы образования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 Самарской области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4122F610-5A80-49F8-B4A5-E0072293B95B}"/>
              </a:ext>
            </a:extLst>
          </p:cNvPr>
          <p:cNvSpPr txBox="1">
            <a:spLocks/>
          </p:cNvSpPr>
          <p:nvPr/>
        </p:nvSpPr>
        <p:spPr>
          <a:xfrm>
            <a:off x="478465" y="1174246"/>
            <a:ext cx="7823200" cy="41438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Состояние сети, контингент, кадры</a:t>
            </a: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1">
            <a:extLst>
              <a:ext uri="{FF2B5EF4-FFF2-40B4-BE49-F238E27FC236}">
                <a16:creationId xmlns="" xmlns:a16="http://schemas.microsoft.com/office/drawing/2014/main" id="{4122F610-5A80-49F8-B4A5-E0072293B95B}"/>
              </a:ext>
            </a:extLst>
          </p:cNvPr>
          <p:cNvSpPr txBox="1">
            <a:spLocks/>
          </p:cNvSpPr>
          <p:nvPr/>
        </p:nvSpPr>
        <p:spPr>
          <a:xfrm>
            <a:off x="332509" y="250031"/>
            <a:ext cx="7766462" cy="6049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отрасли «Образование»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4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47699122"/>
              </p:ext>
            </p:extLst>
          </p:nvPr>
        </p:nvGraphicFramePr>
        <p:xfrm>
          <a:off x="0" y="1543792"/>
          <a:ext cx="5272644" cy="5314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54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87740564"/>
              </p:ext>
            </p:extLst>
          </p:nvPr>
        </p:nvGraphicFramePr>
        <p:xfrm>
          <a:off x="5165725" y="3286125"/>
          <a:ext cx="5561013" cy="3660775"/>
        </p:xfrm>
        <a:graphic>
          <a:graphicData uri="http://schemas.openxmlformats.org/presentationml/2006/ole">
            <p:oleObj spid="_x0000_s2153" name="Лист" r:id="rId5" imgW="6376969" imgH="4041998" progId="Excel.Sheet.8">
              <p:embed/>
            </p:oleObj>
          </a:graphicData>
        </a:graphic>
      </p:graphicFrame>
      <p:sp>
        <p:nvSpPr>
          <p:cNvPr id="28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5582093" y="1565885"/>
            <a:ext cx="3381153" cy="4621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1800" b="1" dirty="0" smtClean="0">
                <a:solidFill>
                  <a:schemeClr val="tx1"/>
                </a:solidFill>
                <a:ea typeface="Verdana" panose="020B0604030504040204" pitchFamily="34" charset="0"/>
              </a:rPr>
              <a:t>Доля отрасли «Образование» в бюджете Самарской области </a:t>
            </a:r>
          </a:p>
          <a:p>
            <a:pPr algn="ctr"/>
            <a:r>
              <a:rPr lang="ru-RU" sz="1800" b="1" dirty="0" smtClean="0">
                <a:solidFill>
                  <a:schemeClr val="tx1"/>
                </a:solidFill>
                <a:ea typeface="Verdana" panose="020B0604030504040204" pitchFamily="34" charset="0"/>
              </a:rPr>
              <a:t>в 2019 году</a:t>
            </a:r>
          </a:p>
        </p:txBody>
      </p:sp>
      <p:sp>
        <p:nvSpPr>
          <p:cNvPr id="2" name="Стрелка вниз 1"/>
          <p:cNvSpPr/>
          <p:nvPr/>
        </p:nvSpPr>
        <p:spPr>
          <a:xfrm rot="2063436">
            <a:off x="7739406" y="3016577"/>
            <a:ext cx="537328" cy="8578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>
            <a:extLst>
              <a:ext uri="{FF2B5EF4-FFF2-40B4-BE49-F238E27FC236}">
                <a16:creationId xmlns="" xmlns:a16="http://schemas.microsoft.com/office/drawing/2014/main" id="{5E8601DD-34B9-484B-B84F-71A99815C1AE}"/>
              </a:ext>
            </a:extLst>
          </p:cNvPr>
          <p:cNvSpPr txBox="1">
            <a:spLocks/>
          </p:cNvSpPr>
          <p:nvPr/>
        </p:nvSpPr>
        <p:spPr>
          <a:xfrm>
            <a:off x="127592" y="1177037"/>
            <a:ext cx="8865580" cy="505408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Территориальные преимущества и ограничения: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sng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1.1. Преимущества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государственная модель управления образованием; компактность территории; приоритет отрасли «Образование» (24% средств областного бюджета, направляются на развитие отрасли).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u="sng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1.2. Ограничения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затруднения в обеспечении 100-процентного охвата детей дошкольным образованием в связи с массовым строительством в новых жилых микрорайонах.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0" algn="just">
              <a:spcBef>
                <a:spcPts val="600"/>
              </a:spcBef>
              <a:defRPr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Приоритетные направления: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реализация мер, направленных на ликвидацию очерёдности в дошкольные образовательные организации; реализация комплекса мер, направленного на развитие функциональной грамотности школьников; развитие системы технического творчества обучающихся;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мер, направленных на развитие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системы СПО.</a:t>
            </a:r>
          </a:p>
          <a:p>
            <a:pPr lvl="0" algn="just">
              <a:spcBef>
                <a:spcPts val="600"/>
              </a:spcBef>
              <a:defRPr/>
            </a:pP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Опыт и перспективы межрегиональной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кооперации: 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Самарская область неоднократно становилась стажировочной площадкой для реализации в сфере образования (переход на государственную модель управления, в рамках Федеральной целевой программы развития образования и т.д.).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78465" y="0"/>
            <a:ext cx="7823200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Региональные особенности реализации               нацпроектов в сфере образования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18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Перечень региональных проектов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 Самарской области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23109203"/>
              </p:ext>
            </p:extLst>
          </p:nvPr>
        </p:nvGraphicFramePr>
        <p:xfrm>
          <a:off x="169682" y="1530054"/>
          <a:ext cx="8836095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67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830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93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936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b="1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 объявленных</a:t>
                      </a:r>
                      <a:r>
                        <a:rPr lang="ru-RU" sz="14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2018 году конкурсов</a:t>
                      </a:r>
                      <a:endParaRPr lang="ru-RU" sz="1400" b="1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в т.ч. кол-во участий в конкурсах</a:t>
                      </a:r>
                      <a:endParaRPr lang="ru-RU" sz="1400" b="1" i="0" u="none" strike="noStrike" cap="none" spc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т.ч. кол-во побед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участия в 2019 году         (не менее)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Современная школа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3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Успех каждого ребёнка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5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Цифровая образовательная среда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Молодые профессионалы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Социальная активность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Учитель будущего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Поддержка семей, имеющих детей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1*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Новые возможности для каждого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1*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200" y="6273200"/>
            <a:ext cx="7670800" cy="3239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400" b="1" dirty="0" smtClean="0">
                <a:solidFill>
                  <a:schemeClr val="tx1"/>
                </a:solidFill>
                <a:ea typeface="Verdana" panose="020B0604030504040204" pitchFamily="34" charset="0"/>
              </a:rPr>
              <a:t>* в случае объявления федеральных конкурсных отборов</a:t>
            </a:r>
          </a:p>
        </p:txBody>
      </p:sp>
    </p:spTree>
    <p:extLst>
      <p:ext uri="{BB962C8B-B14F-4D97-AF65-F5344CB8AC3E}">
        <p14:creationId xmlns:p14="http://schemas.microsoft.com/office/powerpoint/2010/main" xmlns="" val="214008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Заключение нефинансовых соглашений</a:t>
            </a:r>
          </a:p>
          <a:p>
            <a:pPr algn="ctr"/>
            <a:r>
              <a:rPr lang="ru-RU" sz="2400" b="1" dirty="0"/>
              <a:t>в рамках нацпроектов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5227176"/>
              </p:ext>
            </p:extLst>
          </p:nvPr>
        </p:nvGraphicFramePr>
        <p:xfrm>
          <a:off x="179110" y="1244600"/>
          <a:ext cx="8842342" cy="5216529"/>
        </p:xfrm>
        <a:graphic>
          <a:graphicData uri="http://schemas.openxmlformats.org/drawingml/2006/table">
            <a:tbl>
              <a:tblPr/>
              <a:tblGrid>
                <a:gridCol w="4205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53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564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61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600" b="1" i="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600" b="1" i="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600" b="1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Региональные составляющие федеральных проектов нацпроектов</a:t>
                      </a:r>
                      <a:endParaRPr lang="ru-RU" sz="1600" b="1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Наличие подписанных </a:t>
                      </a: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соглашений</a:t>
                      </a:r>
                      <a:endParaRPr lang="ru-RU" sz="1600" b="1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НП 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Демография: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Создание мест в детских садах» для детей от 2 месяцев до 3 лет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НП Образование:</a:t>
                      </a:r>
                      <a:endParaRPr lang="ru-RU" sz="16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Современная школа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Успех каждого ребёнка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Поддержка семей, имеющих детей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Цифровая образовательная среда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Учитель будущего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Молодые профессионалы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Социальная активность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841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Новые возможности для каждого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Не </a:t>
                      </a: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предусмотрено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со </a:t>
                      </a: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стороны </a:t>
                      </a: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Министерства науки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и высшего образования РФ</a:t>
                      </a:r>
                      <a:endParaRPr lang="ru-RU" sz="16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522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Заключение </a:t>
            </a:r>
            <a:r>
              <a:rPr lang="ru-RU" sz="2400" b="1" dirty="0" smtClean="0"/>
              <a:t>финансовых </a:t>
            </a:r>
            <a:r>
              <a:rPr lang="ru-RU" sz="2400" b="1" dirty="0"/>
              <a:t>соглашений</a:t>
            </a:r>
          </a:p>
          <a:p>
            <a:pPr algn="ctr"/>
            <a:r>
              <a:rPr lang="ru-RU" sz="2400" b="1" dirty="0"/>
              <a:t>в рамках нацпроектов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8709966"/>
              </p:ext>
            </p:extLst>
          </p:nvPr>
        </p:nvGraphicFramePr>
        <p:xfrm>
          <a:off x="0" y="1209674"/>
          <a:ext cx="9144001" cy="5548315"/>
        </p:xfrm>
        <a:graphic>
          <a:graphicData uri="http://schemas.openxmlformats.org/drawingml/2006/table">
            <a:tbl>
              <a:tblPr/>
              <a:tblGrid>
                <a:gridCol w="3459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419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475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17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867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11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Региональные </a:t>
                      </a: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составляющие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Направления субсидирования по региональным составляющим федеральных проектов нацпроектов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Суммы федеральных </a:t>
                      </a: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субсидий, 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млн. руб.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Наличие подписанных финансовых </a:t>
                      </a: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соглашений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НП «Демография</a:t>
                      </a: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мест в детских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садах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для детей от 1,5 до 3 лет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722,8859 (2020 г.) 721,1206 (2021 г.)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Подписано 04.02.2019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мест в детских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садах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для детей от 0 до 3 лет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585,837 (2019 г.)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Подписано 15.02.2019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3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«Современная школа»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новых мест в образовательных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организациях </a:t>
                      </a:r>
                      <a:r>
                        <a:rPr lang="ru-RU" sz="1300" i="1" dirty="0" smtClean="0">
                          <a:latin typeface="Times New Roman"/>
                          <a:ea typeface="Calibri"/>
                          <a:cs typeface="Times New Roman"/>
                        </a:rPr>
                        <a:t>(строительство </a:t>
                      </a:r>
                      <a:r>
                        <a:rPr lang="ru-RU" sz="1300" i="1" dirty="0">
                          <a:latin typeface="Times New Roman"/>
                          <a:ea typeface="Calibri"/>
                          <a:cs typeface="Times New Roman"/>
                        </a:rPr>
                        <a:t>2-ой школы в «Южном </a:t>
                      </a:r>
                      <a:r>
                        <a:rPr lang="ru-RU" sz="1300" i="1" dirty="0" smtClean="0">
                          <a:latin typeface="Times New Roman"/>
                          <a:ea typeface="Calibri"/>
                          <a:cs typeface="Times New Roman"/>
                        </a:rPr>
                        <a:t>городе»)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311,4041 (2019 г.)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Подписано 10.02.2019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i="0" dirty="0">
                          <a:latin typeface="Times New Roman"/>
                          <a:ea typeface="Calibri"/>
                          <a:cs typeface="Times New Roman"/>
                        </a:rPr>
                        <a:t>45 центров цифрового и гуманитарного </a:t>
                      </a: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профилей</a:t>
                      </a:r>
                      <a:endParaRPr lang="ru-RU" sz="13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62,4564 (2019 г.)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Подписано 11.02.2019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«Успех каждого ребёнка»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целевой модели </a:t>
                      </a:r>
                      <a:r>
                        <a:rPr lang="ru-RU" sz="1300" i="0" dirty="0">
                          <a:latin typeface="Times New Roman"/>
                          <a:ea typeface="Calibri"/>
                          <a:cs typeface="Times New Roman"/>
                        </a:rPr>
                        <a:t>дополнительного образования </a:t>
                      </a: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детей</a:t>
                      </a:r>
                      <a:endParaRPr lang="ru-RU" sz="13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9,0657 (2019 г.)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Подписано 15.02.2019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Обновление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МТБ в сельских общеобразовательных организациях для занятий физической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культурой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5,2488 (2019 г.)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Подписано 11.02.2019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i="0" dirty="0">
                          <a:latin typeface="Times New Roman"/>
                          <a:ea typeface="Calibri"/>
                          <a:cs typeface="Times New Roman"/>
                        </a:rPr>
                        <a:t>центра дополнительного образования детей в </a:t>
                      </a:r>
                      <a:r>
                        <a:rPr lang="ru-RU" sz="1300" i="0" dirty="0" err="1" smtClean="0">
                          <a:latin typeface="Times New Roman"/>
                          <a:ea typeface="Calibri"/>
                          <a:cs typeface="Times New Roman"/>
                        </a:rPr>
                        <a:t>СамГТУ</a:t>
                      </a:r>
                      <a:endParaRPr lang="ru-RU" sz="13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7,2010 (2019 г.)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Подписано 28.02.2019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35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«Социальная активность»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i="0" dirty="0">
                          <a:latin typeface="Times New Roman"/>
                          <a:ea typeface="Calibri"/>
                          <a:cs typeface="Times New Roman"/>
                        </a:rPr>
                        <a:t>регионального ресурсного центра </a:t>
                      </a: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добровольчества</a:t>
                      </a:r>
                      <a:endParaRPr lang="ru-RU" sz="13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9,5210 (2019 г.)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Подписано 11.02.2019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83526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2434,7405 млн. руб., </a:t>
                      </a: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т.ч. в 2019 году – 990,734 млн. руб., </a:t>
                      </a: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из 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них </a:t>
                      </a: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по НП 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«Образование» – 404,897 млн. руб.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684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Работа над получением финансовых грантов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в </a:t>
            </a:r>
            <a:r>
              <a:rPr lang="ru-RU" sz="2400" b="1" dirty="0"/>
              <a:t>рамках нацпроекта «Образование»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508284"/>
              </p:ext>
            </p:extLst>
          </p:nvPr>
        </p:nvGraphicFramePr>
        <p:xfrm>
          <a:off x="150829" y="1424610"/>
          <a:ext cx="8861196" cy="5218418"/>
        </p:xfrm>
        <a:graphic>
          <a:graphicData uri="http://schemas.openxmlformats.org/drawingml/2006/table">
            <a:tbl>
              <a:tblPr/>
              <a:tblGrid>
                <a:gridCol w="5911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34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485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02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6664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507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	№ </a:t>
                      </a:r>
                      <a:r>
                        <a:rPr lang="ru-RU" sz="15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5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Региональные составляющие федеральных проектов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Направления субсидирования по региональным составляющим федеральных проектов нацпроектов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Планируемое количество заявок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Плановый 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объём </a:t>
                      </a: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запрашиваемых федеральных </a:t>
                      </a:r>
                      <a:r>
                        <a:rPr lang="ru-RU" sz="15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грантовых</a:t>
                      </a: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 средств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, млн. руб.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«Молодые профессионалы»</a:t>
                      </a:r>
                      <a:endParaRPr lang="ru-RU" sz="15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Развитие МТБ учебно-производственных лабораторий учреждений СПО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77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«Успех каждого ребёнка»</a:t>
                      </a:r>
                      <a:endParaRPr lang="ru-RU" sz="15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Создание научно-учебных лабораторий на базе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сельских общеобразовательных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организаций, осуществляющих взаимодействие с аграрными университетами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14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Реализация инновационных проектов и лучших практик по различным направленностям дополнительного образования детей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0166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Декомпозированные показатели нацпроекта «Образование»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999920"/>
            <a:ext cx="4749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«Современная школа»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50339649"/>
              </p:ext>
            </p:extLst>
          </p:nvPr>
        </p:nvGraphicFramePr>
        <p:xfrm>
          <a:off x="45654" y="1309610"/>
          <a:ext cx="8955501" cy="984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95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859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Число общеобразовательных организаций, расположенных в сельской местности и малых городах, в которых созданы условия, в том числе проведены ремонтные работы в помещениях, для размещения центров цифрового и гуманитарного профилей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В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2019 году 45 центров только в сельских районах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857356" y="2429186"/>
            <a:ext cx="5036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«Успех каждого ребёнка»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03954379"/>
              </p:ext>
            </p:extLst>
          </p:nvPr>
        </p:nvGraphicFramePr>
        <p:xfrm>
          <a:off x="71406" y="2817174"/>
          <a:ext cx="8955501" cy="1716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23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131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Охват детей в возрасте от 5 до 18 лет дополнительным образованием (с</a:t>
                      </a:r>
                      <a:r>
                        <a:rPr lang="ru-RU" sz="1400" baseline="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учётом муниципальных учреждений дополнительного образования)</a:t>
                      </a:r>
                      <a:endParaRPr lang="ru-RU" sz="1400" dirty="0" smtClean="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Значения по итогам 2019-2020 годов должны быть не ниже значения на 01.01.2019.</a:t>
                      </a:r>
                    </a:p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Значения в 2021-2024 годах:</a:t>
                      </a:r>
                    </a:p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для МО, имеющих охват ниже 80%, ежегодный рост на 0,5%;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для 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МО, имеющих охват 80% и выше, не ниже значения на 01.01.2019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785918" y="4643446"/>
            <a:ext cx="5066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«Социальная активность»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68380070"/>
              </p:ext>
            </p:extLst>
          </p:nvPr>
        </p:nvGraphicFramePr>
        <p:xfrm>
          <a:off x="45655" y="5034561"/>
          <a:ext cx="9026939" cy="1644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76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572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4016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Наименование показателя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 gridSpan="6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Период (год)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289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2020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2021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2023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2024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Доля граждан, вовлеченных в добровольческую деятельность, %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4362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Доля молодежи, задействованной в мероприятиях по вовлечению в творческую деятельность, от общего числа молодежи, %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6313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3289</TotalTime>
  <Words>1083</Words>
  <Application>Microsoft Office PowerPoint</Application>
  <PresentationFormat>Экран (4:3)</PresentationFormat>
  <Paragraphs>245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Лист</vt:lpstr>
      <vt:lpstr>Основные цели и промежуточные результаты реализации в Самарской области национальных проектов в сфере образования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регионального проекта основных параметров реализации национального проекта «Образование» в /наименование субъекта РФ/</dc:title>
  <dc:creator>user</dc:creator>
  <cp:lastModifiedBy>Иванова Татьяна</cp:lastModifiedBy>
  <cp:revision>198</cp:revision>
  <cp:lastPrinted>2018-12-03T15:51:00Z</cp:lastPrinted>
  <dcterms:created xsi:type="dcterms:W3CDTF">2018-11-16T09:12:54Z</dcterms:created>
  <dcterms:modified xsi:type="dcterms:W3CDTF">2019-11-20T16:26:43Z</dcterms:modified>
</cp:coreProperties>
</file>